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24"/>
  </p:notesMasterIdLst>
  <p:sldIdLst>
    <p:sldId id="258" r:id="rId2"/>
    <p:sldId id="257" r:id="rId3"/>
    <p:sldId id="259" r:id="rId4"/>
    <p:sldId id="264" r:id="rId5"/>
    <p:sldId id="260" r:id="rId6"/>
    <p:sldId id="262" r:id="rId7"/>
    <p:sldId id="263" r:id="rId8"/>
    <p:sldId id="284" r:id="rId9"/>
    <p:sldId id="261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85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D98818A-616D-4BCE-9A2E-DE57E6694452}" type="datetimeFigureOut">
              <a:rPr lang="en-US"/>
              <a:pPr>
                <a:defRPr/>
              </a:pPr>
              <a:t>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A00B6AC-DEB4-4394-A579-BF71D4DC8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990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7FBB-0991-476E-AC9E-C5254283C80A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24DFD4-AA66-42AF-B229-8FD943F327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56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7FBB-0991-476E-AC9E-C5254283C80A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418277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7FBB-0991-476E-AC9E-C5254283C80A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02345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7FBB-0991-476E-AC9E-C5254283C80A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AF9849-6799-4799-B193-EBAAF76EE0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450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7FBB-0991-476E-AC9E-C5254283C80A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F44E02-EF04-4694-AD67-B5982076DC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731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7FBB-0991-476E-AC9E-C5254283C80A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388592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7FBB-0991-476E-AC9E-C5254283C80A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433218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7FBB-0991-476E-AC9E-C5254283C80A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397918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7FBB-0991-476E-AC9E-C5254283C80A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95A37-11A0-4E16-BB4E-7EF2CB9F1C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683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7FBB-0991-476E-AC9E-C5254283C80A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60198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7FBB-0991-476E-AC9E-C5254283C80A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118654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C7FBB-0991-476E-AC9E-C5254283C80A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877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859971" y="5029200"/>
            <a:ext cx="7886700" cy="82867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dirty="0" smtClean="0"/>
              <a:t>Chapter 12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90600" y="5850529"/>
            <a:ext cx="7886700" cy="6096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000" b="1" dirty="0" smtClean="0">
                <a:solidFill>
                  <a:schemeClr val="tx1"/>
                </a:solidFill>
              </a:rPr>
              <a:t>Feminist Theories of Crime</a:t>
            </a:r>
            <a:endParaRPr lang="en-US" sz="30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71" y="0"/>
            <a:ext cx="8305800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894806" y="457201"/>
            <a:ext cx="7886700" cy="1066800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Traditional </a:t>
            </a:r>
            <a:r>
              <a:rPr lang="en-US" dirty="0" smtClean="0">
                <a:solidFill>
                  <a:srgbClr val="CF5716"/>
                </a:solidFill>
              </a:rPr>
              <a:t>theories </a:t>
            </a:r>
            <a:r>
              <a:rPr lang="en-US" dirty="0">
                <a:solidFill>
                  <a:srgbClr val="CF5716"/>
                </a:solidFill>
              </a:rPr>
              <a:t>of </a:t>
            </a:r>
            <a:r>
              <a:rPr lang="en-US" dirty="0" smtClean="0">
                <a:solidFill>
                  <a:srgbClr val="CF5716"/>
                </a:solidFill>
              </a:rPr>
              <a:t>female crime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914400" y="2005013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Sigmund Freud</a:t>
            </a:r>
          </a:p>
          <a:p>
            <a:pPr lvl="1"/>
            <a:r>
              <a:rPr lang="en-US" dirty="0" smtClean="0"/>
              <a:t>Perceived women as anatomically inferior and maintained that women are inferior because they are more concerned with personal matters and have very little interest in social issues. </a:t>
            </a:r>
          </a:p>
          <a:p>
            <a:r>
              <a:rPr lang="en-US" dirty="0" smtClean="0"/>
              <a:t>Otto Pollak</a:t>
            </a:r>
          </a:p>
          <a:p>
            <a:pPr lvl="1"/>
            <a:r>
              <a:rPr lang="en-US" i="1" dirty="0" smtClean="0"/>
              <a:t>The Criminality of Women</a:t>
            </a:r>
            <a:endParaRPr lang="en-US" dirty="0" smtClean="0"/>
          </a:p>
          <a:p>
            <a:pPr lvl="2"/>
            <a:r>
              <a:rPr lang="en-US" dirty="0" smtClean="0"/>
              <a:t>Argued that women have been more criminal in nature than what has generally </a:t>
            </a:r>
            <a:r>
              <a:rPr lang="en-US" dirty="0"/>
              <a:t>been perceived </a:t>
            </a:r>
            <a:r>
              <a:rPr lang="en-US" dirty="0" smtClean="0"/>
              <a:t>by many.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886700" cy="762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Critiques of previous research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Researchers in the social sciences have often ignored women and issues of concern to women.</a:t>
            </a:r>
          </a:p>
          <a:p>
            <a:pPr eaLnBrk="1" hangingPunct="1"/>
            <a:r>
              <a:rPr lang="en-US" dirty="0" smtClean="0"/>
              <a:t>It is essential to understand that merely including women does not necessarily imply that the study is using a feminist framework.</a:t>
            </a:r>
          </a:p>
          <a:p>
            <a:pPr lvl="1"/>
            <a:r>
              <a:rPr lang="en-US" dirty="0" smtClean="0"/>
              <a:t>Feminists note that research using either an “add and stir” approach or a sex role approach does not incorporate key feminist concepts.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14400" y="320675"/>
            <a:ext cx="7886700" cy="1050926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Critiques of </a:t>
            </a:r>
            <a:r>
              <a:rPr lang="en-US" dirty="0" smtClean="0">
                <a:solidFill>
                  <a:srgbClr val="CF5716"/>
                </a:solidFill>
              </a:rPr>
              <a:t>previous </a:t>
            </a:r>
            <a:r>
              <a:rPr lang="en-US" dirty="0">
                <a:solidFill>
                  <a:srgbClr val="CF5716"/>
                </a:solidFill>
              </a:rPr>
              <a:t>r</a:t>
            </a:r>
            <a:r>
              <a:rPr lang="en-US" dirty="0" smtClean="0">
                <a:solidFill>
                  <a:srgbClr val="CF5716"/>
                </a:solidFill>
              </a:rPr>
              <a:t>esearch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Liberation thesis</a:t>
            </a:r>
          </a:p>
          <a:p>
            <a:pPr lvl="1"/>
            <a:r>
              <a:rPr lang="en-US" dirty="0" smtClean="0"/>
              <a:t>Also referred to as the emancipation hypothesis.</a:t>
            </a:r>
          </a:p>
          <a:p>
            <a:pPr lvl="1"/>
            <a:r>
              <a:rPr lang="en-US" dirty="0" smtClean="0"/>
              <a:t>Attempts to link the women’s liberation movement with female crime rates.</a:t>
            </a:r>
          </a:p>
          <a:p>
            <a:pPr lvl="1"/>
            <a:r>
              <a:rPr lang="en-US" dirty="0" smtClean="0"/>
              <a:t>Often-cited scholars</a:t>
            </a:r>
          </a:p>
          <a:p>
            <a:pPr lvl="2"/>
            <a:r>
              <a:rPr lang="en-US" dirty="0" smtClean="0"/>
              <a:t>Freda Adler</a:t>
            </a:r>
          </a:p>
          <a:p>
            <a:pPr lvl="3"/>
            <a:r>
              <a:rPr lang="en-US" i="1" dirty="0" smtClean="0"/>
              <a:t>Sisters in Crime</a:t>
            </a:r>
          </a:p>
          <a:p>
            <a:pPr lvl="2"/>
            <a:r>
              <a:rPr lang="en-US" dirty="0" smtClean="0"/>
              <a:t>Rita Simon</a:t>
            </a:r>
          </a:p>
          <a:p>
            <a:pPr lvl="3"/>
            <a:r>
              <a:rPr lang="en-US" i="1" dirty="0" smtClean="0"/>
              <a:t>Woman and Crime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14400" y="298903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Critiques of </a:t>
            </a:r>
            <a:r>
              <a:rPr lang="en-US" dirty="0" smtClean="0">
                <a:solidFill>
                  <a:srgbClr val="CF5716"/>
                </a:solidFill>
              </a:rPr>
              <a:t>previous </a:t>
            </a:r>
            <a:r>
              <a:rPr lang="en-US" dirty="0">
                <a:solidFill>
                  <a:srgbClr val="CF5716"/>
                </a:solidFill>
              </a:rPr>
              <a:t>r</a:t>
            </a:r>
            <a:r>
              <a:rPr lang="en-US" dirty="0" smtClean="0">
                <a:solidFill>
                  <a:srgbClr val="CF5716"/>
                </a:solidFill>
              </a:rPr>
              <a:t>esearch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912223" y="1814739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Liberation thesis</a:t>
            </a:r>
          </a:p>
          <a:p>
            <a:pPr lvl="1"/>
            <a:r>
              <a:rPr lang="en-US" dirty="0" smtClean="0"/>
              <a:t>Ngaire Naffine outlined the assumptions of the women’s liberation theory:</a:t>
            </a:r>
          </a:p>
          <a:p>
            <a:pPr lvl="2"/>
            <a:r>
              <a:rPr lang="en-US" dirty="0" smtClean="0"/>
              <a:t>The liberation movement can be linked to an increase in female crime.</a:t>
            </a:r>
          </a:p>
          <a:p>
            <a:pPr lvl="2"/>
            <a:r>
              <a:rPr lang="en-US" dirty="0" smtClean="0"/>
              <a:t>The increase in female crime is a function of women becoming more masculine.</a:t>
            </a:r>
          </a:p>
          <a:p>
            <a:pPr lvl="2"/>
            <a:r>
              <a:rPr lang="en-US" dirty="0" smtClean="0"/>
              <a:t>These increases in female crime are due to women becoming actively competitive with men.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838200" y="290195"/>
            <a:ext cx="7886700" cy="929006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Critiques of </a:t>
            </a:r>
            <a:r>
              <a:rPr lang="en-US" dirty="0" smtClean="0">
                <a:solidFill>
                  <a:srgbClr val="CF5716"/>
                </a:solidFill>
              </a:rPr>
              <a:t>previous </a:t>
            </a:r>
            <a:r>
              <a:rPr lang="en-US" dirty="0">
                <a:solidFill>
                  <a:srgbClr val="CF5716"/>
                </a:solidFill>
              </a:rPr>
              <a:t>r</a:t>
            </a:r>
            <a:r>
              <a:rPr lang="en-US" dirty="0" smtClean="0">
                <a:solidFill>
                  <a:srgbClr val="CF5716"/>
                </a:solidFill>
              </a:rPr>
              <a:t>esearch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Power-</a:t>
            </a:r>
            <a:r>
              <a:rPr lang="en-US" dirty="0"/>
              <a:t>c</a:t>
            </a:r>
            <a:r>
              <a:rPr lang="en-US" dirty="0" smtClean="0"/>
              <a:t>ontrol theory</a:t>
            </a:r>
          </a:p>
          <a:p>
            <a:pPr lvl="1"/>
            <a:r>
              <a:rPr lang="en-US" dirty="0" smtClean="0"/>
              <a:t>John Hagan and his colleagues developed the power-control theory incorporating a conflict-oriented theory with social control theory.</a:t>
            </a:r>
          </a:p>
          <a:p>
            <a:pPr lvl="1"/>
            <a:r>
              <a:rPr lang="en-US" dirty="0" smtClean="0"/>
              <a:t>The theory attempted to explain gender differences in delinquency rates by including family dynamics.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914400" y="320674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Understanding crime and criminal Behavior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Sandra Harding provided three characteristics or features that distinguish feminist research.</a:t>
            </a:r>
          </a:p>
          <a:p>
            <a:pPr lvl="1"/>
            <a:r>
              <a:rPr lang="en-US" dirty="0" smtClean="0"/>
              <a:t>The first feature is that the empirical and theoretical bases emanate from women’s experiences.</a:t>
            </a:r>
          </a:p>
          <a:p>
            <a:pPr lvl="1"/>
            <a:r>
              <a:rPr lang="en-US" dirty="0" smtClean="0"/>
              <a:t>The second feature of feminist analyses was the new purpose for women, whereas traditional analyses have primarily been for men.</a:t>
            </a:r>
          </a:p>
          <a:p>
            <a:pPr lvl="1"/>
            <a:r>
              <a:rPr lang="en-US" dirty="0" smtClean="0"/>
              <a:t>The final characteristic of feminist research was locating the researcher in the same critical plane as the subject matter.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914400" y="320674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Understanding </a:t>
            </a:r>
            <a:r>
              <a:rPr lang="en-US" dirty="0" smtClean="0">
                <a:solidFill>
                  <a:srgbClr val="CF5716"/>
                </a:solidFill>
              </a:rPr>
              <a:t>crime </a:t>
            </a:r>
            <a:r>
              <a:rPr lang="en-US" dirty="0">
                <a:solidFill>
                  <a:srgbClr val="CF5716"/>
                </a:solidFill>
              </a:rPr>
              <a:t>and </a:t>
            </a:r>
            <a:r>
              <a:rPr lang="en-US" dirty="0" smtClean="0">
                <a:solidFill>
                  <a:srgbClr val="CF5716"/>
                </a:solidFill>
              </a:rPr>
              <a:t>criminal </a:t>
            </a:r>
            <a:r>
              <a:rPr lang="en-US" dirty="0">
                <a:solidFill>
                  <a:srgbClr val="CF5716"/>
                </a:solidFill>
              </a:rPr>
              <a:t>b</a:t>
            </a:r>
            <a:r>
              <a:rPr lang="en-US" dirty="0" smtClean="0">
                <a:solidFill>
                  <a:srgbClr val="CF5716"/>
                </a:solidFill>
              </a:rPr>
              <a:t>ehavior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914400" y="1839867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Objectivity and subjectivity</a:t>
            </a:r>
          </a:p>
          <a:p>
            <a:pPr lvl="1"/>
            <a:r>
              <a:rPr lang="en-US" dirty="0" smtClean="0"/>
              <a:t>Feminist scholars argue that the standards to assess objectivity are founded on biases established by, and for, individuals of privilege.</a:t>
            </a:r>
          </a:p>
          <a:p>
            <a:pPr eaLnBrk="1" hangingPunct="1"/>
            <a:r>
              <a:rPr lang="en-US" dirty="0" smtClean="0"/>
              <a:t>Qualitative “versus” quantitative analyses</a:t>
            </a:r>
          </a:p>
          <a:p>
            <a:pPr lvl="1"/>
            <a:r>
              <a:rPr lang="en-US" dirty="0" smtClean="0"/>
              <a:t>Toby Epstein Jayaratne and Abigail J. Stewart noted that quantitative methods translate individuals’ experiences into predefined categories designated by the researcher.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914400" y="320674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Understanding </a:t>
            </a:r>
            <a:r>
              <a:rPr lang="en-US" dirty="0" smtClean="0">
                <a:solidFill>
                  <a:srgbClr val="CF5716"/>
                </a:solidFill>
              </a:rPr>
              <a:t>crime </a:t>
            </a:r>
            <a:r>
              <a:rPr lang="en-US" dirty="0">
                <a:solidFill>
                  <a:srgbClr val="CF5716"/>
                </a:solidFill>
              </a:rPr>
              <a:t>and </a:t>
            </a:r>
            <a:r>
              <a:rPr lang="en-US" dirty="0" smtClean="0">
                <a:solidFill>
                  <a:srgbClr val="CF5716"/>
                </a:solidFill>
              </a:rPr>
              <a:t>criminal behavior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914400" y="1825625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Feminist criminology</a:t>
            </a:r>
          </a:p>
          <a:p>
            <a:pPr lvl="1"/>
            <a:r>
              <a:rPr lang="en-US" dirty="0" smtClean="0"/>
              <a:t>Evolved primarily from liberal feminists, with the realization and objection that gender was essentially ignored and excluded from criminological theory.</a:t>
            </a:r>
          </a:p>
          <a:p>
            <a:pPr lvl="1"/>
            <a:r>
              <a:rPr lang="en-US" dirty="0" smtClean="0"/>
              <a:t>Dorie Klein maintained that three challenges need to be addressed by feminist criminologists:</a:t>
            </a:r>
          </a:p>
          <a:p>
            <a:pPr lvl="2"/>
            <a:r>
              <a:rPr lang="en-US" dirty="0" smtClean="0"/>
              <a:t>To continue to search for the scientific basis of theories of men’s and women’s criminal behavior</a:t>
            </a:r>
          </a:p>
          <a:p>
            <a:pPr lvl="2"/>
            <a:r>
              <a:rPr lang="en-US" dirty="0" smtClean="0"/>
              <a:t>To reexamine gender and racial/ethnic biases in the social sciences</a:t>
            </a:r>
          </a:p>
          <a:p>
            <a:pPr lvl="2"/>
            <a:r>
              <a:rPr lang="en-US" dirty="0" smtClean="0"/>
              <a:t>To develop a new definition of crime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914400" y="320674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Understanding </a:t>
            </a:r>
            <a:r>
              <a:rPr lang="en-US" dirty="0" smtClean="0">
                <a:solidFill>
                  <a:srgbClr val="CF5716"/>
                </a:solidFill>
              </a:rPr>
              <a:t>crime </a:t>
            </a:r>
            <a:r>
              <a:rPr lang="en-US" dirty="0">
                <a:solidFill>
                  <a:srgbClr val="CF5716"/>
                </a:solidFill>
              </a:rPr>
              <a:t>and </a:t>
            </a:r>
            <a:r>
              <a:rPr lang="en-US" dirty="0" smtClean="0">
                <a:solidFill>
                  <a:srgbClr val="CF5716"/>
                </a:solidFill>
              </a:rPr>
              <a:t>criminal behavior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914400" y="182245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Feminist criminology</a:t>
            </a:r>
          </a:p>
          <a:p>
            <a:pPr lvl="1"/>
            <a:r>
              <a:rPr lang="en-US" dirty="0" smtClean="0"/>
              <a:t>Kathleen Daly and Meda Chesney-Lind identified the following five elements that distinguish feminist thought from other forms of social and political thought:</a:t>
            </a:r>
          </a:p>
          <a:p>
            <a:pPr lvl="2"/>
            <a:r>
              <a:rPr lang="en-US" dirty="0"/>
              <a:t>Gender is not a natural fact but a complex social, historical, and cultural product; it is related to, but not simply derived from, biological sex differences and reproductive capacities</a:t>
            </a:r>
            <a:r>
              <a:rPr lang="en-US" dirty="0" smtClean="0"/>
              <a:t>.</a:t>
            </a:r>
          </a:p>
          <a:p>
            <a:pPr lvl="2"/>
            <a:r>
              <a:rPr lang="en-US" dirty="0"/>
              <a:t>Gender and gender relations order social </a:t>
            </a:r>
            <a:r>
              <a:rPr lang="en-US" dirty="0" smtClean="0"/>
              <a:t>lives </a:t>
            </a:r>
            <a:r>
              <a:rPr lang="en-US" dirty="0"/>
              <a:t>and social institutions in fundamental ways.</a:t>
            </a:r>
          </a:p>
          <a:p>
            <a:pPr marL="593725" lvl="2" indent="0">
              <a:buNone/>
            </a:pPr>
            <a:endParaRPr lang="en-US" sz="1600" dirty="0"/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914400" y="320674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Understanding </a:t>
            </a:r>
            <a:r>
              <a:rPr lang="en-US" dirty="0" smtClean="0">
                <a:solidFill>
                  <a:srgbClr val="CF5716"/>
                </a:solidFill>
              </a:rPr>
              <a:t>crime </a:t>
            </a:r>
            <a:r>
              <a:rPr lang="en-US" dirty="0">
                <a:solidFill>
                  <a:srgbClr val="CF5716"/>
                </a:solidFill>
              </a:rPr>
              <a:t>and </a:t>
            </a:r>
            <a:r>
              <a:rPr lang="en-US" dirty="0" smtClean="0">
                <a:solidFill>
                  <a:srgbClr val="CF5716"/>
                </a:solidFill>
              </a:rPr>
              <a:t>criminal behavior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914400" y="1813741"/>
            <a:ext cx="7886700" cy="4351338"/>
          </a:xfrm>
        </p:spPr>
        <p:txBody>
          <a:bodyPr/>
          <a:lstStyle/>
          <a:p>
            <a:r>
              <a:rPr lang="en-US" dirty="0"/>
              <a:t>Feminist </a:t>
            </a:r>
            <a:r>
              <a:rPr lang="en-US" dirty="0" smtClean="0"/>
              <a:t>criminology continued</a:t>
            </a:r>
          </a:p>
          <a:p>
            <a:pPr lvl="2"/>
            <a:r>
              <a:rPr lang="en-US" dirty="0" smtClean="0"/>
              <a:t>Gender </a:t>
            </a:r>
            <a:r>
              <a:rPr lang="en-US" dirty="0"/>
              <a:t>relations are constructs of masculinity and femininity </a:t>
            </a:r>
            <a:r>
              <a:rPr lang="en-US" dirty="0" smtClean="0"/>
              <a:t>and are </a:t>
            </a:r>
            <a:r>
              <a:rPr lang="en-US" dirty="0"/>
              <a:t>not symmetrical but are based on an organizing principle of men’s superiority and social and political-economic dominance over women.</a:t>
            </a:r>
          </a:p>
          <a:p>
            <a:pPr lvl="2"/>
            <a:r>
              <a:rPr lang="en-US" dirty="0"/>
              <a:t>Systems of knowledge reflect men’s views of the natural and social world; the production of knowledge is gendered.</a:t>
            </a:r>
          </a:p>
          <a:p>
            <a:pPr lvl="2"/>
            <a:r>
              <a:rPr lang="en-US" dirty="0"/>
              <a:t>Women should be at the center of intellectual inquiry, not peripheral, invisible, or appendages to men.</a:t>
            </a:r>
          </a:p>
          <a:p>
            <a:pPr marL="593725" lvl="2" indent="0">
              <a:buNone/>
            </a:pPr>
            <a:endParaRPr lang="en-US" sz="1600" dirty="0"/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1086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886700" cy="696052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History of feminism in the U.S.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844731" y="18288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Feminism is a belief that women and men are inherently of equal worth.</a:t>
            </a:r>
          </a:p>
          <a:p>
            <a:pPr eaLnBrk="1" hangingPunct="1"/>
            <a:r>
              <a:rPr lang="en-US" dirty="0" smtClean="0"/>
              <a:t>Three major waves of feminism</a:t>
            </a:r>
          </a:p>
          <a:p>
            <a:pPr lvl="1"/>
            <a:r>
              <a:rPr lang="en-US" dirty="0" smtClean="0"/>
              <a:t>First wave started in the mid-1800s when women demanded the right to vote.</a:t>
            </a:r>
          </a:p>
          <a:p>
            <a:pPr lvl="1"/>
            <a:r>
              <a:rPr lang="en-US" dirty="0" smtClean="0"/>
              <a:t>The second wave developed in the 1960s when other marginalized groups were also challenging the status quo.</a:t>
            </a:r>
          </a:p>
          <a:p>
            <a:pPr lvl="1"/>
            <a:r>
              <a:rPr lang="en-US" dirty="0" smtClean="0"/>
              <a:t>The third wave of feminism evolved around the late 1980s into the 1990s.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838200" y="320674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Critiques of feminist theories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857794" y="1905000"/>
            <a:ext cx="7886700" cy="4351338"/>
          </a:xfrm>
        </p:spPr>
        <p:txBody>
          <a:bodyPr/>
          <a:lstStyle/>
          <a:p>
            <a:pPr marL="273050" lvl="1">
              <a:buSzPct val="85000"/>
              <a:buFont typeface="Wingdings 2" pitchFamily="18" charset="2"/>
              <a:buChar char=""/>
            </a:pPr>
            <a:r>
              <a:rPr lang="en-US" sz="2400" dirty="0">
                <a:solidFill>
                  <a:schemeClr val="tx1"/>
                </a:solidFill>
              </a:rPr>
              <a:t>Amanda Burgess-Proctor identified key conceptual factors that distinguish multiracial feminism from other feminist perspectives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pPr marL="547687" lvl="2">
              <a:buSzPct val="85000"/>
              <a:buFont typeface="Wingdings 2" pitchFamily="18" charset="2"/>
              <a:buChar char=""/>
            </a:pPr>
            <a:r>
              <a:rPr lang="en-US" dirty="0"/>
              <a:t>First, multiracial feminism claims that gender relations do not exist in a </a:t>
            </a:r>
            <a:r>
              <a:rPr lang="en-US" dirty="0" smtClean="0"/>
              <a:t>vacuum.</a:t>
            </a:r>
          </a:p>
          <a:p>
            <a:pPr marL="547687" lvl="2">
              <a:buSzPct val="85000"/>
              <a:buFont typeface="Wingdings 2" pitchFamily="18" charset="2"/>
              <a:buChar char=""/>
            </a:pPr>
            <a:r>
              <a:rPr lang="en-US" dirty="0"/>
              <a:t>Second, multiracial feminism stresses the importance of recognizing the ways in which intersecting systems of power and privilege interact on all social-structural levels.</a:t>
            </a:r>
          </a:p>
          <a:p>
            <a:pPr marL="547687" lvl="2">
              <a:buSzPct val="85000"/>
              <a:buFont typeface="Wingdings 2" pitchFamily="18" charset="2"/>
              <a:buChar char=""/>
            </a:pPr>
            <a:r>
              <a:rPr lang="en-US" dirty="0"/>
              <a:t>Third, multiracial feminism is founded on the concept of relationality; this “assumes that groups of people are socially situated in relation to other groups of people based on their differences.”</a:t>
            </a:r>
          </a:p>
          <a:p>
            <a:pPr marL="547687" lvl="2">
              <a:buSzPct val="85000"/>
              <a:buFont typeface="Wingdings 2" pitchFamily="18" charset="2"/>
              <a:buChar char=""/>
            </a:pPr>
            <a:endParaRPr lang="en-US" dirty="0"/>
          </a:p>
          <a:p>
            <a:pPr marL="547687" lvl="2"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endParaRPr lang="en-US" sz="2500" dirty="0">
              <a:solidFill>
                <a:schemeClr val="tx1"/>
              </a:solidFill>
            </a:endParaRP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914400" y="307611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Critiques of </a:t>
            </a:r>
            <a:r>
              <a:rPr lang="en-US" dirty="0" smtClean="0">
                <a:solidFill>
                  <a:srgbClr val="CF5716"/>
                </a:solidFill>
              </a:rPr>
              <a:t>feminist theories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914400" y="1852929"/>
            <a:ext cx="7886700" cy="2947671"/>
          </a:xfrm>
        </p:spPr>
        <p:txBody>
          <a:bodyPr/>
          <a:lstStyle/>
          <a:p>
            <a:pPr marL="273050" lvl="1">
              <a:buSzPct val="85000"/>
              <a:buFont typeface="Wingdings 2" pitchFamily="18" charset="2"/>
              <a:buChar char=""/>
            </a:pPr>
            <a:r>
              <a:rPr lang="en-US" dirty="0">
                <a:solidFill>
                  <a:schemeClr val="tx1"/>
                </a:solidFill>
              </a:rPr>
              <a:t>Another issue that has been raised by feminist scholars is </a:t>
            </a:r>
            <a:r>
              <a:rPr lang="en-US" dirty="0" smtClean="0">
                <a:solidFill>
                  <a:schemeClr val="tx1"/>
                </a:solidFill>
              </a:rPr>
              <a:t>that when </a:t>
            </a:r>
            <a:r>
              <a:rPr lang="en-US" dirty="0">
                <a:solidFill>
                  <a:schemeClr val="tx1"/>
                </a:solidFill>
              </a:rPr>
              <a:t>conducting research on women, it is essential that one </a:t>
            </a:r>
            <a:r>
              <a:rPr lang="en-US" dirty="0" smtClean="0">
                <a:solidFill>
                  <a:schemeClr val="tx1"/>
                </a:solidFill>
              </a:rPr>
              <a:t>avoid </a:t>
            </a:r>
            <a:r>
              <a:rPr lang="en-US" dirty="0">
                <a:solidFill>
                  <a:schemeClr val="tx1"/>
                </a:solidFill>
              </a:rPr>
              <a:t>placing these women as either offenders or victims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273050" lvl="1">
              <a:buSzPct val="85000"/>
              <a:buFont typeface="Wingdings 2" pitchFamily="18" charset="2"/>
              <a:buChar char=""/>
            </a:pPr>
            <a:r>
              <a:rPr lang="en-US" dirty="0">
                <a:solidFill>
                  <a:schemeClr val="tx1"/>
                </a:solidFill>
              </a:rPr>
              <a:t>Lisa Maher critiqued both traditional and feminist research with respect to the importance of not </a:t>
            </a:r>
            <a:r>
              <a:rPr lang="en-US" dirty="0" smtClean="0">
                <a:solidFill>
                  <a:schemeClr val="tx1"/>
                </a:solidFill>
              </a:rPr>
              <a:t>overemphasizing </a:t>
            </a:r>
            <a:r>
              <a:rPr lang="en-US" dirty="0">
                <a:solidFill>
                  <a:schemeClr val="tx1"/>
                </a:solidFill>
              </a:rPr>
              <a:t>or ignoring women’s agency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886700" cy="759189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Policies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Legislative reforms were enacted in an effort to modify state rape statutes.</a:t>
            </a:r>
          </a:p>
          <a:p>
            <a:pPr eaLnBrk="1" hangingPunct="1"/>
            <a:r>
              <a:rPr lang="en-US" dirty="0" smtClean="0"/>
              <a:t>The Office of Juvenile Justice and Delinquency Prevention established a funding opportunity to enhance programs specifically targeted for juvenile girls.</a:t>
            </a:r>
          </a:p>
        </p:txBody>
      </p:sp>
    </p:spTree>
    <p:extLst>
      <p:ext uri="{BB962C8B-B14F-4D97-AF65-F5344CB8AC3E}">
        <p14:creationId xmlns:p14="http://schemas.microsoft.com/office/powerpoint/2010/main" val="142180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0454" y="304800"/>
            <a:ext cx="7886700" cy="865189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Key terms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934403" y="1669960"/>
            <a:ext cx="7676197" cy="4721225"/>
          </a:xfrm>
        </p:spPr>
        <p:txBody>
          <a:bodyPr/>
          <a:lstStyle/>
          <a:p>
            <a:pPr eaLnBrk="1" hangingPunct="1"/>
            <a:r>
              <a:rPr lang="en-US" dirty="0" smtClean="0"/>
              <a:t>Sex</a:t>
            </a:r>
          </a:p>
          <a:p>
            <a:pPr lvl="1"/>
            <a:r>
              <a:rPr lang="en-US" dirty="0"/>
              <a:t>Sex</a:t>
            </a:r>
            <a:r>
              <a:rPr lang="en-US" b="1" dirty="0"/>
              <a:t> </a:t>
            </a:r>
            <a:r>
              <a:rPr lang="en-US" dirty="0"/>
              <a:t>differences typically refer to biological variations such as reproductive organs and hormones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dirty="0" smtClean="0"/>
              <a:t>Gender</a:t>
            </a:r>
          </a:p>
          <a:p>
            <a:pPr lvl="1"/>
            <a:r>
              <a:rPr lang="en-US" dirty="0"/>
              <a:t>Gender differences usually refer to social definitions of what is meant to be a “woman” or a “man</a:t>
            </a:r>
            <a:r>
              <a:rPr lang="en-US" dirty="0" smtClean="0"/>
              <a:t>.”</a:t>
            </a:r>
          </a:p>
          <a:p>
            <a:pPr eaLnBrk="1" hangingPunct="1"/>
            <a:r>
              <a:rPr lang="en-US" dirty="0" smtClean="0"/>
              <a:t>Chivalry</a:t>
            </a:r>
          </a:p>
          <a:p>
            <a:pPr lvl="1"/>
            <a:r>
              <a:rPr lang="en-US" dirty="0"/>
              <a:t>Chivalry pertains to behaviors and attitudes toward certain individuals as if they are on a pedestal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38200" y="320675"/>
            <a:ext cx="7886700" cy="898526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Key </a:t>
            </a:r>
            <a:r>
              <a:rPr lang="en-US" dirty="0" smtClean="0">
                <a:solidFill>
                  <a:srgbClr val="CF5716"/>
                </a:solidFill>
              </a:rPr>
              <a:t>terms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7886700" cy="4351338"/>
          </a:xfrm>
        </p:spPr>
        <p:txBody>
          <a:bodyPr/>
          <a:lstStyle/>
          <a:p>
            <a:r>
              <a:rPr lang="en-US" dirty="0" smtClean="0"/>
              <a:t>Paternalism</a:t>
            </a:r>
          </a:p>
          <a:p>
            <a:pPr lvl="1"/>
            <a:r>
              <a:rPr lang="en-US" dirty="0"/>
              <a:t>The idea of paternalism denotes that women need to be protected for their own good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Patriarchy</a:t>
            </a:r>
          </a:p>
          <a:p>
            <a:pPr lvl="1"/>
            <a:r>
              <a:rPr lang="en-US" dirty="0"/>
              <a:t>Patriarchy</a:t>
            </a:r>
            <a:r>
              <a:rPr lang="en-US" i="1" dirty="0"/>
              <a:t> </a:t>
            </a:r>
            <a:r>
              <a:rPr lang="en-US" dirty="0"/>
              <a:t>refers to the subordinate role of women and male dominance.</a:t>
            </a:r>
          </a:p>
          <a:p>
            <a:pPr marL="274638" lvl="1" indent="0">
              <a:buNone/>
            </a:pPr>
            <a:endParaRPr lang="en-US" dirty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838200" y="316321"/>
            <a:ext cx="7886700" cy="97908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Feminist perspectives on gender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Traditional or conservative perspective</a:t>
            </a:r>
          </a:p>
          <a:p>
            <a:pPr lvl="1"/>
            <a:r>
              <a:rPr lang="en-US" dirty="0" smtClean="0"/>
              <a:t>The causes of gender inequality are due to biological sex differences.</a:t>
            </a:r>
          </a:p>
          <a:p>
            <a:pPr eaLnBrk="1" hangingPunct="1"/>
            <a:r>
              <a:rPr lang="en-US" dirty="0" smtClean="0"/>
              <a:t>Liberal feminism</a:t>
            </a:r>
          </a:p>
          <a:p>
            <a:pPr lvl="1"/>
            <a:r>
              <a:rPr lang="en-US" dirty="0" smtClean="0"/>
              <a:t>Gender inequality is due to women’s blocked opportunities to participate in various aspects of the public sphere such as education, employment, and political activity.</a:t>
            </a:r>
            <a:endParaRPr lang="en-US" dirty="0"/>
          </a:p>
          <a:p>
            <a:pPr lvl="1"/>
            <a:r>
              <a:rPr lang="en-US" dirty="0" smtClean="0"/>
              <a:t>Two types:</a:t>
            </a:r>
          </a:p>
          <a:p>
            <a:pPr lvl="2"/>
            <a:r>
              <a:rPr lang="en-US" dirty="0" smtClean="0"/>
              <a:t>Classical </a:t>
            </a:r>
          </a:p>
          <a:p>
            <a:pPr lvl="2"/>
            <a:r>
              <a:rPr lang="en-US" dirty="0" smtClean="0"/>
              <a:t>Welfare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838200" y="320674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Feminist </a:t>
            </a:r>
            <a:r>
              <a:rPr lang="en-US" dirty="0" smtClean="0">
                <a:solidFill>
                  <a:srgbClr val="CF5716"/>
                </a:solidFill>
              </a:rPr>
              <a:t>perspectives </a:t>
            </a:r>
            <a:r>
              <a:rPr lang="en-US" dirty="0">
                <a:solidFill>
                  <a:srgbClr val="CF5716"/>
                </a:solidFill>
              </a:rPr>
              <a:t>on </a:t>
            </a:r>
            <a:r>
              <a:rPr lang="en-US" dirty="0" smtClean="0">
                <a:solidFill>
                  <a:srgbClr val="CF5716"/>
                </a:solidFill>
              </a:rPr>
              <a:t>gender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886700" cy="4351338"/>
          </a:xfrm>
        </p:spPr>
        <p:txBody>
          <a:bodyPr/>
          <a:lstStyle/>
          <a:p>
            <a:r>
              <a:rPr lang="en-US" dirty="0"/>
              <a:t>Radical </a:t>
            </a:r>
            <a:r>
              <a:rPr lang="en-US" dirty="0" smtClean="0"/>
              <a:t>feminism</a:t>
            </a:r>
            <a:endParaRPr lang="en-US" dirty="0"/>
          </a:p>
          <a:p>
            <a:pPr lvl="1"/>
            <a:r>
              <a:rPr lang="en-US" dirty="0"/>
              <a:t>The cause of gender inequality is based on the needs or desires of men to control women’s sexuality and reproductive potential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Two types:</a:t>
            </a:r>
          </a:p>
          <a:p>
            <a:pPr lvl="2"/>
            <a:r>
              <a:rPr lang="en-US" dirty="0" smtClean="0"/>
              <a:t>Libertarian</a:t>
            </a:r>
          </a:p>
          <a:p>
            <a:pPr lvl="2"/>
            <a:r>
              <a:rPr lang="en-US" dirty="0" smtClean="0"/>
              <a:t>Cultural</a:t>
            </a:r>
            <a:endParaRPr lang="en-US" dirty="0"/>
          </a:p>
          <a:p>
            <a:r>
              <a:rPr lang="en-US" dirty="0" smtClean="0"/>
              <a:t>Marxist </a:t>
            </a:r>
            <a:r>
              <a:rPr lang="en-US" dirty="0"/>
              <a:t>and </a:t>
            </a:r>
            <a:r>
              <a:rPr lang="en-US" dirty="0" smtClean="0"/>
              <a:t>socialist feminism</a:t>
            </a:r>
          </a:p>
          <a:p>
            <a:pPr lvl="1"/>
            <a:r>
              <a:rPr lang="en-US" dirty="0" smtClean="0"/>
              <a:t>The causes of gender inequality are due to hierarchical relations of control with the increase of private property and ownership among men.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eaLnBrk="1" hangingPunct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838200" y="320674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Feminist </a:t>
            </a:r>
            <a:r>
              <a:rPr lang="en-US" dirty="0" smtClean="0">
                <a:solidFill>
                  <a:srgbClr val="CF5716"/>
                </a:solidFill>
              </a:rPr>
              <a:t>perspectives </a:t>
            </a:r>
            <a:r>
              <a:rPr lang="en-US" dirty="0">
                <a:solidFill>
                  <a:srgbClr val="CF5716"/>
                </a:solidFill>
              </a:rPr>
              <a:t>on </a:t>
            </a:r>
            <a:r>
              <a:rPr lang="en-US" dirty="0" smtClean="0">
                <a:solidFill>
                  <a:srgbClr val="CF5716"/>
                </a:solidFill>
              </a:rPr>
              <a:t>gender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886700" cy="2133600"/>
          </a:xfrm>
        </p:spPr>
        <p:txBody>
          <a:bodyPr/>
          <a:lstStyle/>
          <a:p>
            <a:pPr eaLnBrk="1" hangingPunct="1"/>
            <a:r>
              <a:rPr lang="en-US" dirty="0" smtClean="0"/>
              <a:t>Postmodern feminism</a:t>
            </a:r>
          </a:p>
          <a:p>
            <a:pPr lvl="1"/>
            <a:r>
              <a:rPr lang="en-US" dirty="0" smtClean="0"/>
              <a:t>This perspective rejects the traditional assumptions about truth and reality; the emphasis is more on the plurality, the diversity, and the multiplicity of women as distinct from men.</a:t>
            </a:r>
          </a:p>
          <a:p>
            <a:pPr marL="593725" lvl="2" indent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838200" y="320674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Feminist </a:t>
            </a:r>
            <a:r>
              <a:rPr lang="en-US" dirty="0" smtClean="0">
                <a:solidFill>
                  <a:srgbClr val="CF5716"/>
                </a:solidFill>
              </a:rPr>
              <a:t>perspectives </a:t>
            </a:r>
            <a:r>
              <a:rPr lang="en-US" dirty="0">
                <a:solidFill>
                  <a:srgbClr val="CF5716"/>
                </a:solidFill>
              </a:rPr>
              <a:t>on </a:t>
            </a:r>
            <a:r>
              <a:rPr lang="en-US" dirty="0" smtClean="0">
                <a:solidFill>
                  <a:srgbClr val="CF5716"/>
                </a:solidFill>
              </a:rPr>
              <a:t>gender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914400" y="1822450"/>
            <a:ext cx="7886700" cy="4351338"/>
          </a:xfrm>
        </p:spPr>
        <p:txBody>
          <a:bodyPr/>
          <a:lstStyle/>
          <a:p>
            <a:r>
              <a:rPr lang="en-US" dirty="0" smtClean="0"/>
              <a:t>Additional feminist perspectives</a:t>
            </a:r>
          </a:p>
          <a:p>
            <a:pPr lvl="1"/>
            <a:r>
              <a:rPr lang="en-US" dirty="0" smtClean="0"/>
              <a:t>Ecofeminism</a:t>
            </a:r>
          </a:p>
          <a:p>
            <a:pPr lvl="2"/>
            <a:r>
              <a:rPr lang="en-US" dirty="0" smtClean="0"/>
              <a:t>Perceive domination—of women, minority groups, animals, and the earth—as essential problems rather than patriarchy.</a:t>
            </a:r>
          </a:p>
          <a:p>
            <a:pPr lvl="1"/>
            <a:r>
              <a:rPr lang="en-US" dirty="0" smtClean="0"/>
              <a:t>Global and postcolonial feminism</a:t>
            </a:r>
          </a:p>
          <a:p>
            <a:pPr lvl="2"/>
            <a:r>
              <a:rPr lang="en-US" dirty="0"/>
              <a:t>This perspective critically explores the impact of development, patriarchal religions, international traffic in women, and the Westernization of the Third World.</a:t>
            </a:r>
          </a:p>
          <a:p>
            <a:pPr marL="593725" lvl="2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9410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914400" y="325029"/>
            <a:ext cx="7886700" cy="1198972"/>
          </a:xfrm>
        </p:spPr>
        <p:txBody>
          <a:bodyPr/>
          <a:lstStyle/>
          <a:p>
            <a:r>
              <a:rPr lang="en-US" dirty="0" smtClean="0">
                <a:solidFill>
                  <a:srgbClr val="CF5716"/>
                </a:solidFill>
              </a:rPr>
              <a:t>Traditional theories of female </a:t>
            </a:r>
            <a:r>
              <a:rPr lang="en-US" dirty="0">
                <a:solidFill>
                  <a:srgbClr val="CF5716"/>
                </a:solidFill>
              </a:rPr>
              <a:t>c</a:t>
            </a:r>
            <a:r>
              <a:rPr lang="en-US" dirty="0" smtClean="0">
                <a:solidFill>
                  <a:srgbClr val="CF5716"/>
                </a:solidFill>
              </a:rPr>
              <a:t>rime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894806" y="19050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Caesar Lombroso</a:t>
            </a:r>
          </a:p>
          <a:p>
            <a:pPr lvl="1"/>
            <a:r>
              <a:rPr lang="en-US" i="1" dirty="0" smtClean="0"/>
              <a:t>The Female Offender</a:t>
            </a:r>
            <a:endParaRPr lang="en-US" dirty="0" smtClean="0"/>
          </a:p>
          <a:p>
            <a:pPr lvl="2"/>
            <a:r>
              <a:rPr lang="en-US" dirty="0" smtClean="0"/>
              <a:t>Emphasized the physiological and psychological determinants of female criminality rather than socializing factors or social-structural constraints.</a:t>
            </a:r>
          </a:p>
          <a:p>
            <a:r>
              <a:rPr lang="en-US" dirty="0" smtClean="0"/>
              <a:t>W. I. Thomas</a:t>
            </a:r>
          </a:p>
          <a:p>
            <a:pPr lvl="1"/>
            <a:r>
              <a:rPr lang="en-US" dirty="0" smtClean="0"/>
              <a:t>Argued that there are basic biological differences between males and females.</a:t>
            </a:r>
            <a:endParaRPr lang="en-US" dirty="0"/>
          </a:p>
          <a:p>
            <a:pPr lvl="2"/>
            <a:r>
              <a:rPr lang="en-US" dirty="0" smtClean="0"/>
              <a:t>The desire for new experience, the desire for security, the desire for response, and the desire for recognition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Presentation2</Template>
  <TotalTime>132</TotalTime>
  <Words>1255</Words>
  <Application>Microsoft Office PowerPoint</Application>
  <PresentationFormat>On-screen Show (4:3)</PresentationFormat>
  <Paragraphs>120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Presentation2</vt:lpstr>
      <vt:lpstr>Chapter 12</vt:lpstr>
      <vt:lpstr>History of feminism in the U.S.</vt:lpstr>
      <vt:lpstr>Key terms</vt:lpstr>
      <vt:lpstr>Key terms</vt:lpstr>
      <vt:lpstr>Feminist perspectives on gender</vt:lpstr>
      <vt:lpstr>Feminist perspectives on gender</vt:lpstr>
      <vt:lpstr>Feminist perspectives on gender</vt:lpstr>
      <vt:lpstr>Feminist perspectives on gender</vt:lpstr>
      <vt:lpstr>Traditional theories of female crime</vt:lpstr>
      <vt:lpstr>Traditional theories of female crime</vt:lpstr>
      <vt:lpstr>Critiques of previous research</vt:lpstr>
      <vt:lpstr>Critiques of previous research</vt:lpstr>
      <vt:lpstr>Critiques of previous research</vt:lpstr>
      <vt:lpstr>Critiques of previous research</vt:lpstr>
      <vt:lpstr>Understanding crime and criminal Behavior</vt:lpstr>
      <vt:lpstr>Understanding crime and criminal behavior</vt:lpstr>
      <vt:lpstr>Understanding crime and criminal behavior</vt:lpstr>
      <vt:lpstr>Understanding crime and criminal behavior</vt:lpstr>
      <vt:lpstr>Understanding crime and criminal behavior</vt:lpstr>
      <vt:lpstr>Critiques of feminist theories</vt:lpstr>
      <vt:lpstr>Critiques of feminist theories</vt:lpstr>
      <vt:lpstr>Policies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LeAnn</dc:creator>
  <cp:lastModifiedBy>SageUser</cp:lastModifiedBy>
  <cp:revision>24</cp:revision>
  <dcterms:created xsi:type="dcterms:W3CDTF">2013-03-02T03:04:06Z</dcterms:created>
  <dcterms:modified xsi:type="dcterms:W3CDTF">2017-02-13T16:13:29Z</dcterms:modified>
</cp:coreProperties>
</file>